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333" r:id="rId2"/>
    <p:sldId id="514" r:id="rId3"/>
    <p:sldId id="552" r:id="rId4"/>
    <p:sldId id="553" r:id="rId5"/>
    <p:sldId id="546" r:id="rId6"/>
    <p:sldId id="523" r:id="rId7"/>
    <p:sldId id="551" r:id="rId8"/>
    <p:sldId id="526" r:id="rId9"/>
    <p:sldId id="527" r:id="rId10"/>
    <p:sldId id="549" r:id="rId11"/>
    <p:sldId id="550" r:id="rId12"/>
    <p:sldId id="535" r:id="rId13"/>
    <p:sldId id="528" r:id="rId14"/>
    <p:sldId id="407" r:id="rId15"/>
  </p:sldIdLst>
  <p:sldSz cx="12192000" cy="6858000"/>
  <p:notesSz cx="68199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5BE28"/>
    <a:srgbClr val="C198E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790" autoAdjust="0"/>
    <p:restoredTop sz="94624" autoAdjust="0"/>
  </p:normalViewPr>
  <p:slideViewPr>
    <p:cSldViewPr snapToGrid="0">
      <p:cViewPr>
        <p:scale>
          <a:sx n="73" d="100"/>
          <a:sy n="73" d="100"/>
        </p:scale>
        <p:origin x="-1422" y="-8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5290" cy="496570"/>
          </a:xfrm>
          <a:prstGeom prst="rect">
            <a:avLst/>
          </a:prstGeom>
        </p:spPr>
        <p:txBody>
          <a:bodyPr vert="horz" lIns="95710" tIns="47855" rIns="95710" bIns="47855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63032" y="1"/>
            <a:ext cx="2955290" cy="496570"/>
          </a:xfrm>
          <a:prstGeom prst="rect">
            <a:avLst/>
          </a:prstGeom>
        </p:spPr>
        <p:txBody>
          <a:bodyPr vert="horz" lIns="95710" tIns="47855" rIns="95710" bIns="47855" rtlCol="0"/>
          <a:lstStyle>
            <a:lvl1pPr algn="r">
              <a:defRPr sz="1300"/>
            </a:lvl1pPr>
          </a:lstStyle>
          <a:p>
            <a:fld id="{F6DBA477-8FEB-450A-8E82-07FCCF6B9EA5}" type="datetimeFigureOut">
              <a:rPr lang="pt-BR" smtClean="0"/>
              <a:pPr/>
              <a:t>14/04/2016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46125"/>
            <a:ext cx="6616700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10" tIns="47855" rIns="95710" bIns="47855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990" y="4717415"/>
            <a:ext cx="5455920" cy="4469130"/>
          </a:xfrm>
          <a:prstGeom prst="rect">
            <a:avLst/>
          </a:prstGeom>
        </p:spPr>
        <p:txBody>
          <a:bodyPr vert="horz" lIns="95710" tIns="47855" rIns="95710" bIns="47855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55290" cy="496570"/>
          </a:xfrm>
          <a:prstGeom prst="rect">
            <a:avLst/>
          </a:prstGeom>
        </p:spPr>
        <p:txBody>
          <a:bodyPr vert="horz" lIns="95710" tIns="47855" rIns="95710" bIns="47855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63032" y="9433107"/>
            <a:ext cx="2955290" cy="496570"/>
          </a:xfrm>
          <a:prstGeom prst="rect">
            <a:avLst/>
          </a:prstGeom>
        </p:spPr>
        <p:txBody>
          <a:bodyPr vert="horz" lIns="95710" tIns="47855" rIns="95710" bIns="47855" rtlCol="0" anchor="b"/>
          <a:lstStyle>
            <a:lvl1pPr algn="r">
              <a:defRPr sz="1300"/>
            </a:lvl1pPr>
          </a:lstStyle>
          <a:p>
            <a:fld id="{AD0D91CB-47EB-4203-AA85-9118D283C1C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D91CB-47EB-4203-AA85-9118D283C1C5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7666" y="3230856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pt-BR" sz="40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Criação do Parque Estadual do Cocó</a:t>
            </a:r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706" name="Picture 2" descr="Sema"/>
          <p:cNvPicPr>
            <a:picLocks noChangeAspect="1" noChangeArrowheads="1"/>
          </p:cNvPicPr>
          <p:nvPr/>
        </p:nvPicPr>
        <p:blipFill>
          <a:blip r:embed="rId2"/>
          <a:srcRect r="46920"/>
          <a:stretch>
            <a:fillRect/>
          </a:stretch>
        </p:blipFill>
        <p:spPr bwMode="auto">
          <a:xfrm>
            <a:off x="3639208" y="644809"/>
            <a:ext cx="4913584" cy="1429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18026" y="241106"/>
            <a:ext cx="8596668" cy="850711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 ESTADUAL DO COCÓ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9221" y="1191576"/>
            <a:ext cx="10213579" cy="5332053"/>
          </a:xfrm>
        </p:spPr>
        <p:txBody>
          <a:bodyPr>
            <a:normAutofit fontScale="25000" lnSpcReduction="20000"/>
          </a:bodyPr>
          <a:lstStyle/>
          <a:p>
            <a:endParaRPr lang="pt-BR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pt-BR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ETAPAS E AÇÕES PARA REGULAMENTAÇÃO E IMPLEMENTAÇÃO:</a:t>
            </a:r>
          </a:p>
          <a:p>
            <a:pPr>
              <a:lnSpc>
                <a:spcPct val="170000"/>
              </a:lnSpc>
              <a:spcBef>
                <a:spcPts val="200"/>
              </a:spcBef>
              <a:buFont typeface="Wingdings" pitchFamily="2" charset="2"/>
              <a:buChar char="Ø"/>
            </a:pPr>
            <a:r>
              <a:rPr lang="pt-BR" sz="7200" dirty="0" smtClean="0">
                <a:solidFill>
                  <a:schemeClr val="tx1"/>
                </a:solidFill>
              </a:rPr>
              <a:t>Consulta Pública;</a:t>
            </a:r>
          </a:p>
          <a:p>
            <a:pPr>
              <a:lnSpc>
                <a:spcPct val="170000"/>
              </a:lnSpc>
              <a:spcBef>
                <a:spcPts val="200"/>
              </a:spcBef>
              <a:buFont typeface="Wingdings" pitchFamily="2" charset="2"/>
              <a:buChar char="Ø"/>
            </a:pPr>
            <a:r>
              <a:rPr lang="pt-BR" sz="7200" dirty="0" smtClean="0">
                <a:solidFill>
                  <a:schemeClr val="tx1"/>
                </a:solidFill>
              </a:rPr>
              <a:t>Emissão da certidão de dominialidade da área da União pelo SPU;</a:t>
            </a:r>
          </a:p>
          <a:p>
            <a:pPr>
              <a:lnSpc>
                <a:spcPct val="170000"/>
              </a:lnSpc>
              <a:spcBef>
                <a:spcPts val="200"/>
              </a:spcBef>
              <a:buFont typeface="Wingdings" pitchFamily="2" charset="2"/>
              <a:buChar char="Ø"/>
            </a:pPr>
            <a:r>
              <a:rPr lang="pt-BR" sz="7200" dirty="0" smtClean="0">
                <a:solidFill>
                  <a:schemeClr val="tx1"/>
                </a:solidFill>
              </a:rPr>
              <a:t>Publicação dos Decretos de  criação do Parque Estadual e das ARIE do Cocó, com definição da Zona de Amortecimento;</a:t>
            </a:r>
          </a:p>
          <a:p>
            <a:pPr>
              <a:lnSpc>
                <a:spcPct val="170000"/>
              </a:lnSpc>
              <a:spcBef>
                <a:spcPts val="200"/>
              </a:spcBef>
              <a:buFont typeface="Wingdings" pitchFamily="2" charset="2"/>
              <a:buChar char="Ø"/>
            </a:pPr>
            <a:r>
              <a:rPr lang="pt-BR" sz="7200" dirty="0" smtClean="0">
                <a:solidFill>
                  <a:schemeClr val="tx1"/>
                </a:solidFill>
              </a:rPr>
              <a:t>Homenagem aos que se destacaram na luta pela criação do Parque do Cocó;</a:t>
            </a:r>
          </a:p>
          <a:p>
            <a:pPr>
              <a:lnSpc>
                <a:spcPct val="170000"/>
              </a:lnSpc>
              <a:spcBef>
                <a:spcPts val="200"/>
              </a:spcBef>
              <a:buFont typeface="Wingdings" pitchFamily="2" charset="2"/>
              <a:buChar char="Ø"/>
            </a:pPr>
            <a:r>
              <a:rPr lang="pt-BR" sz="7200" dirty="0" smtClean="0">
                <a:solidFill>
                  <a:schemeClr val="tx1"/>
                </a:solidFill>
              </a:rPr>
              <a:t>Levantamento Fundiário dos terrenos  e imóveis;</a:t>
            </a:r>
          </a:p>
          <a:p>
            <a:pPr>
              <a:lnSpc>
                <a:spcPct val="170000"/>
              </a:lnSpc>
              <a:spcBef>
                <a:spcPts val="200"/>
              </a:spcBef>
              <a:buFont typeface="Wingdings" pitchFamily="2" charset="2"/>
              <a:buChar char="Ø"/>
            </a:pPr>
            <a:r>
              <a:rPr lang="pt-BR" sz="7200" dirty="0" smtClean="0">
                <a:solidFill>
                  <a:schemeClr val="tx1"/>
                </a:solidFill>
              </a:rPr>
              <a:t>Avaliação Financeira dos terrenos aforados, edificações  e benfeitorias;</a:t>
            </a:r>
          </a:p>
          <a:p>
            <a:pPr>
              <a:lnSpc>
                <a:spcPct val="170000"/>
              </a:lnSpc>
              <a:spcBef>
                <a:spcPts val="200"/>
              </a:spcBef>
              <a:buFont typeface="Wingdings" pitchFamily="2" charset="2"/>
              <a:buChar char="Ø"/>
            </a:pPr>
            <a:r>
              <a:rPr lang="pt-BR" sz="7200" dirty="0" smtClean="0">
                <a:solidFill>
                  <a:schemeClr val="tx1"/>
                </a:solidFill>
              </a:rPr>
              <a:t>Plano Estratégico de Concretização do Parque;</a:t>
            </a:r>
          </a:p>
          <a:p>
            <a:pPr>
              <a:lnSpc>
                <a:spcPct val="170000"/>
              </a:lnSpc>
              <a:spcBef>
                <a:spcPts val="200"/>
              </a:spcBef>
              <a:buFont typeface="Wingdings" pitchFamily="2" charset="2"/>
              <a:buChar char="Ø"/>
            </a:pPr>
            <a:r>
              <a:rPr lang="pt-BR" sz="7200" dirty="0" smtClean="0">
                <a:solidFill>
                  <a:schemeClr val="tx1"/>
                </a:solidFill>
              </a:rPr>
              <a:t>Cessão da área da União para criação do Parque;</a:t>
            </a:r>
          </a:p>
          <a:p>
            <a:pPr>
              <a:lnSpc>
                <a:spcPct val="170000"/>
              </a:lnSpc>
              <a:spcBef>
                <a:spcPts val="200"/>
              </a:spcBef>
              <a:buFont typeface="Wingdings" pitchFamily="2" charset="2"/>
              <a:buChar char="Ø"/>
            </a:pPr>
            <a:r>
              <a:rPr lang="pt-BR" sz="7200" dirty="0" smtClean="0">
                <a:solidFill>
                  <a:schemeClr val="tx1"/>
                </a:solidFill>
              </a:rPr>
              <a:t>Concurso de </a:t>
            </a:r>
            <a:r>
              <a:rPr lang="pt-BR" sz="7200" dirty="0" err="1" smtClean="0">
                <a:solidFill>
                  <a:schemeClr val="tx1"/>
                </a:solidFill>
              </a:rPr>
              <a:t>ideias</a:t>
            </a:r>
            <a:r>
              <a:rPr lang="pt-BR" sz="7200" dirty="0" smtClean="0">
                <a:solidFill>
                  <a:schemeClr val="tx1"/>
                </a:solidFill>
              </a:rPr>
              <a:t> para o Parque do Cocó (parceria IAB e Conselho de Arquitetura);</a:t>
            </a:r>
          </a:p>
          <a:p>
            <a:pPr>
              <a:buNone/>
            </a:pPr>
            <a:endParaRPr lang="pt-BR" sz="8800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pt-BR" sz="8800" dirty="0" smtClean="0">
                <a:solidFill>
                  <a:schemeClr val="tx1"/>
                </a:solidFill>
              </a:rPr>
              <a:t>  </a:t>
            </a:r>
          </a:p>
          <a:p>
            <a:endParaRPr lang="pt-BR" sz="7400" dirty="0" smtClean="0">
              <a:solidFill>
                <a:schemeClr val="tx1"/>
              </a:solidFill>
            </a:endParaRPr>
          </a:p>
          <a:p>
            <a:endParaRPr lang="pt-BR" sz="5100" dirty="0" smtClean="0">
              <a:solidFill>
                <a:schemeClr val="tx1"/>
              </a:solidFill>
            </a:endParaRPr>
          </a:p>
          <a:p>
            <a:endParaRPr lang="pt-BR" sz="5100" dirty="0" smtClean="0">
              <a:solidFill>
                <a:schemeClr val="tx1"/>
              </a:solidFill>
            </a:endParaRPr>
          </a:p>
          <a:p>
            <a:endParaRPr lang="pt-BR" sz="51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pt-BR" sz="5100" dirty="0" smtClean="0">
              <a:solidFill>
                <a:schemeClr val="tx1"/>
              </a:solidFill>
            </a:endParaRPr>
          </a:p>
          <a:p>
            <a:endParaRPr lang="pt-BR" sz="9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None/>
            </a:pPr>
            <a:endParaRPr lang="pt-BR" sz="2800" dirty="0" smtClean="0">
              <a:solidFill>
                <a:schemeClr val="tx1"/>
              </a:solidFill>
            </a:endParaRPr>
          </a:p>
          <a:p>
            <a:endParaRPr lang="pt-BR" sz="19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r>
              <a:rPr lang="pt-BR" sz="2800" dirty="0" smtClean="0">
                <a:solidFill>
                  <a:schemeClr val="tx1"/>
                </a:solidFill>
              </a:rPr>
              <a:t>     </a:t>
            </a:r>
          </a:p>
          <a:p>
            <a:pPr marL="457200" indent="-457200">
              <a:buNone/>
            </a:pPr>
            <a:endParaRPr lang="pt-BR" sz="51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r>
              <a:rPr lang="pt-BR" sz="2800" dirty="0" smtClean="0">
                <a:solidFill>
                  <a:schemeClr val="tx1"/>
                </a:solidFill>
              </a:rPr>
              <a:t>	</a:t>
            </a:r>
          </a:p>
          <a:p>
            <a:pPr marL="457200" indent="-457200">
              <a:buNone/>
            </a:pPr>
            <a:endParaRPr lang="pt-BR" sz="2800" b="1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800" b="1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Sema"/>
          <p:cNvPicPr>
            <a:picLocks noChangeAspect="1" noChangeArrowheads="1"/>
          </p:cNvPicPr>
          <p:nvPr/>
        </p:nvPicPr>
        <p:blipFill>
          <a:blip r:embed="rId4"/>
          <a:srcRect r="44080"/>
          <a:stretch>
            <a:fillRect/>
          </a:stretch>
        </p:blipFill>
        <p:spPr bwMode="auto">
          <a:xfrm>
            <a:off x="9671773" y="95536"/>
            <a:ext cx="2520227" cy="696034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9221" y="1191576"/>
            <a:ext cx="10213579" cy="533205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CONT.:</a:t>
            </a:r>
            <a:endParaRPr lang="pt-BR" sz="2000" dirty="0" smtClean="0">
              <a:solidFill>
                <a:schemeClr val="tx1"/>
              </a:solidFill>
            </a:endParaRPr>
          </a:p>
          <a:p>
            <a:pPr marL="801688" indent="-338138"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solidFill>
                  <a:schemeClr val="tx1"/>
                </a:solidFill>
              </a:rPr>
              <a:t>Cadastramento das UC nos Cadastros Federal (MMA) e Estadual (SEMA) de UC;  </a:t>
            </a:r>
          </a:p>
          <a:p>
            <a:pPr marL="801688" indent="-338138"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solidFill>
                  <a:schemeClr val="tx1"/>
                </a:solidFill>
              </a:rPr>
              <a:t>Criação dos Conselhos Gestores e elaboração dos Regimentos Internos no prazo de 90 dias após sua instalação;</a:t>
            </a:r>
          </a:p>
          <a:p>
            <a:pPr marL="801688" indent="-338138"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solidFill>
                  <a:schemeClr val="tx1"/>
                </a:solidFill>
              </a:rPr>
              <a:t>Elaboração dos Planos de Manejo;</a:t>
            </a:r>
          </a:p>
          <a:p>
            <a:pPr marL="801688" indent="-338138"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solidFill>
                  <a:schemeClr val="tx1"/>
                </a:solidFill>
              </a:rPr>
              <a:t>Aprovação dos Planos de Manejo - através de Portaria do órgão executor;</a:t>
            </a:r>
          </a:p>
          <a:p>
            <a:pPr marL="801688" indent="-338138"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solidFill>
                  <a:schemeClr val="tx1"/>
                </a:solidFill>
              </a:rPr>
              <a:t>Implementação das ações dos Planos de Manejo.</a:t>
            </a:r>
          </a:p>
          <a:p>
            <a:pPr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endParaRPr lang="pt-BR" sz="2000" dirty="0" smtClean="0">
              <a:solidFill>
                <a:schemeClr val="tx1"/>
              </a:solidFill>
            </a:endParaRPr>
          </a:p>
          <a:p>
            <a:endParaRPr lang="pt-BR" sz="2000" dirty="0" smtClean="0">
              <a:solidFill>
                <a:schemeClr val="tx1"/>
              </a:solidFill>
            </a:endParaRPr>
          </a:p>
          <a:p>
            <a:endParaRPr lang="pt-BR" sz="20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r>
              <a:rPr lang="pt-BR" sz="2000" dirty="0" smtClean="0">
                <a:solidFill>
                  <a:schemeClr val="tx1"/>
                </a:solidFill>
              </a:rPr>
              <a:t>     </a:t>
            </a:r>
          </a:p>
          <a:p>
            <a:pPr marL="457200" indent="-457200"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r>
              <a:rPr lang="pt-BR" sz="2000" dirty="0" smtClean="0">
                <a:solidFill>
                  <a:schemeClr val="tx1"/>
                </a:solidFill>
              </a:rPr>
              <a:t>	</a:t>
            </a:r>
          </a:p>
          <a:p>
            <a:pPr marL="457200" indent="-457200">
              <a:buNone/>
            </a:pPr>
            <a:endParaRPr lang="pt-BR" sz="2000" b="1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000" b="1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sz="2000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Sema"/>
          <p:cNvPicPr>
            <a:picLocks noChangeAspect="1" noChangeArrowheads="1"/>
          </p:cNvPicPr>
          <p:nvPr/>
        </p:nvPicPr>
        <p:blipFill>
          <a:blip r:embed="rId2"/>
          <a:srcRect r="44080"/>
          <a:stretch>
            <a:fillRect/>
          </a:stretch>
        </p:blipFill>
        <p:spPr bwMode="auto">
          <a:xfrm>
            <a:off x="9671773" y="95536"/>
            <a:ext cx="2520227" cy="696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Mapa 07_Pac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30" y="857586"/>
            <a:ext cx="8348667" cy="5695504"/>
          </a:xfrm>
          <a:prstGeom prst="rect">
            <a:avLst/>
          </a:prstGeom>
        </p:spPr>
      </p:pic>
      <p:pic>
        <p:nvPicPr>
          <p:cNvPr id="5" name="Picture 2" descr="Sema"/>
          <p:cNvPicPr>
            <a:picLocks noChangeAspect="1" noChangeArrowheads="1"/>
          </p:cNvPicPr>
          <p:nvPr/>
        </p:nvPicPr>
        <p:blipFill>
          <a:blip r:embed="rId3"/>
          <a:srcRect r="44080"/>
          <a:stretch>
            <a:fillRect/>
          </a:stretch>
        </p:blipFill>
        <p:spPr bwMode="auto">
          <a:xfrm>
            <a:off x="9671773" y="95536"/>
            <a:ext cx="2520227" cy="696034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1554482" y="1836011"/>
            <a:ext cx="3052689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Bacia do Rio Cocó</a:t>
            </a:r>
          </a:p>
          <a:p>
            <a:pPr algn="ctr"/>
            <a:r>
              <a:rPr lang="pt-BR" sz="1400" b="1" dirty="0" smtClean="0"/>
              <a:t>Área aprox.: 49.464,50 ha </a:t>
            </a:r>
            <a:endParaRPr lang="pt-BR" sz="1400" b="1" dirty="0"/>
          </a:p>
        </p:txBody>
      </p:sp>
      <p:pic>
        <p:nvPicPr>
          <p:cNvPr id="9" name="Imagem 8" descr="Legenda 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639" y="892531"/>
            <a:ext cx="3423236" cy="16808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CaixaDeTexto 11"/>
          <p:cNvSpPr txBox="1"/>
          <p:nvPr/>
        </p:nvSpPr>
        <p:spPr>
          <a:xfrm>
            <a:off x="46300" y="343788"/>
            <a:ext cx="2395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Pacto pelo Cocó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742806" y="3819001"/>
            <a:ext cx="3781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400" b="1" dirty="0" smtClean="0"/>
          </a:p>
        </p:txBody>
      </p:sp>
      <p:sp>
        <p:nvSpPr>
          <p:cNvPr id="13" name="CaixaDeTexto 12"/>
          <p:cNvSpPr txBox="1"/>
          <p:nvPr/>
        </p:nvSpPr>
        <p:spPr>
          <a:xfrm>
            <a:off x="836023" y="4673827"/>
            <a:ext cx="7328263" cy="153888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1600" b="1" dirty="0" smtClean="0"/>
              <a:t> Proteção efetiva da bacia do Rio Cocó (das nascentes à foz);</a:t>
            </a:r>
          </a:p>
          <a:p>
            <a:pPr>
              <a:buFont typeface="Wingdings" pitchFamily="2" charset="2"/>
              <a:buChar char="ü"/>
            </a:pPr>
            <a:endParaRPr lang="pt-BR" sz="1600" b="1" dirty="0" smtClean="0"/>
          </a:p>
          <a:p>
            <a:pPr>
              <a:buFont typeface="Wingdings" pitchFamily="2" charset="2"/>
              <a:buChar char="ü"/>
            </a:pPr>
            <a:r>
              <a:rPr lang="pt-BR" sz="1600" b="1" dirty="0" smtClean="0"/>
              <a:t>Gestão integrada entre Governo e prefeituras; </a:t>
            </a:r>
          </a:p>
          <a:p>
            <a:endParaRPr lang="pt-BR" sz="1600" b="1" dirty="0" smtClean="0"/>
          </a:p>
          <a:p>
            <a:pPr>
              <a:buFont typeface="Wingdings" pitchFamily="2" charset="2"/>
              <a:buChar char="ü"/>
            </a:pPr>
            <a:r>
              <a:rPr lang="pt-BR" sz="1400" dirty="0" smtClean="0"/>
              <a:t> </a:t>
            </a:r>
            <a:r>
              <a:rPr lang="pt-BR" sz="1600" b="1" dirty="0" smtClean="0"/>
              <a:t>Necessária articulação entre poder público e sociedade civil.</a:t>
            </a:r>
          </a:p>
          <a:p>
            <a:pPr>
              <a:buFont typeface="Wingdings" pitchFamily="2" charset="2"/>
              <a:buChar char="ü"/>
            </a:pPr>
            <a:endParaRPr lang="pt-BR" sz="1400" b="1" dirty="0" smtClean="0"/>
          </a:p>
        </p:txBody>
      </p:sp>
      <p:sp>
        <p:nvSpPr>
          <p:cNvPr id="15" name="CaixaDeTexto 14"/>
          <p:cNvSpPr txBox="1"/>
          <p:nvPr/>
        </p:nvSpPr>
        <p:spPr>
          <a:xfrm>
            <a:off x="3313614" y="3869464"/>
            <a:ext cx="248629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/>
              <a:t>Extensão do  Rio Cocó 42,5 km</a:t>
            </a:r>
            <a:endParaRPr lang="pt-B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/>
      <p:bldP spid="13" grpId="0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9221" y="1191576"/>
            <a:ext cx="3538459" cy="5332053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pt-BR" sz="1200" b="1" dirty="0" smtClean="0"/>
              <a:t>ENTIDADES ESTADUAIS</a:t>
            </a:r>
            <a:r>
              <a:rPr lang="pt-BR" sz="1200" dirty="0" smtClean="0">
                <a:solidFill>
                  <a:schemeClr val="tx1"/>
                </a:solidFill>
              </a:rPr>
              <a:t>.</a:t>
            </a:r>
            <a:r>
              <a:rPr lang="pt-BR" sz="1200" dirty="0" smtClean="0"/>
              <a:t>- SEMA;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SEMACE;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SECRETARIA DE RECURSOS HÍDRICOS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COGERH;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-SECRETARIA DAS CIDADES;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IDECI;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CAGECE;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SEINFRA;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PGE;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MPCE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DEFESA CIVIL ESTADUAL;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CBMCE;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UECE;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BPMA.</a:t>
            </a:r>
          </a:p>
          <a:p>
            <a:pPr>
              <a:buFont typeface="Wingdings" pitchFamily="2" charset="2"/>
              <a:buChar char="ü"/>
            </a:pPr>
            <a:r>
              <a:rPr lang="pt-BR" sz="1200" dirty="0" smtClean="0"/>
              <a:t>- FUNCEME</a:t>
            </a:r>
          </a:p>
          <a:p>
            <a:pPr>
              <a:buFont typeface="Wingdings" pitchFamily="2" charset="2"/>
              <a:buChar char="q"/>
            </a:pPr>
            <a:r>
              <a:rPr lang="pt-BR" sz="1200" b="1" dirty="0" smtClean="0"/>
              <a:t>ENTIDADES EMPRESARIAIS A SEREM DEFINIDAS</a:t>
            </a:r>
          </a:p>
          <a:p>
            <a:pPr>
              <a:buFont typeface="Wingdings" pitchFamily="2" charset="2"/>
              <a:buChar char="q"/>
            </a:pPr>
            <a:r>
              <a:rPr lang="pt-BR" sz="1200" b="1" dirty="0" smtClean="0"/>
              <a:t>ONGS AMBIENTAIS A SEREM DEFINIDAS</a:t>
            </a:r>
          </a:p>
          <a:p>
            <a:pPr>
              <a:buFont typeface="Wingdings" pitchFamily="2" charset="2"/>
              <a:buChar char="ü"/>
            </a:pPr>
            <a:endParaRPr lang="pt-BR" sz="1200" dirty="0" smtClean="0"/>
          </a:p>
          <a:p>
            <a:endParaRPr lang="pt-BR" sz="2000" dirty="0" smtClean="0">
              <a:solidFill>
                <a:schemeClr val="tx1"/>
              </a:solidFill>
            </a:endParaRPr>
          </a:p>
          <a:p>
            <a:endParaRPr lang="pt-BR" sz="2000" dirty="0" smtClean="0">
              <a:solidFill>
                <a:schemeClr val="tx1"/>
              </a:solidFill>
            </a:endParaRPr>
          </a:p>
          <a:p>
            <a:endParaRPr lang="pt-BR" sz="2000" dirty="0" smtClean="0">
              <a:solidFill>
                <a:schemeClr val="tx1"/>
              </a:solidFill>
            </a:endParaRPr>
          </a:p>
          <a:p>
            <a:endParaRPr lang="pt-BR" sz="20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r>
              <a:rPr lang="pt-BR" sz="2000" dirty="0" smtClean="0">
                <a:solidFill>
                  <a:schemeClr val="tx1"/>
                </a:solidFill>
              </a:rPr>
              <a:t>     </a:t>
            </a:r>
          </a:p>
          <a:p>
            <a:pPr marL="457200" indent="-457200"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r>
              <a:rPr lang="pt-BR" sz="2000" dirty="0" smtClean="0">
                <a:solidFill>
                  <a:schemeClr val="tx1"/>
                </a:solidFill>
              </a:rPr>
              <a:t>	</a:t>
            </a:r>
          </a:p>
          <a:p>
            <a:pPr marL="457200" indent="-457200">
              <a:buNone/>
            </a:pPr>
            <a:endParaRPr lang="pt-BR" sz="2000" b="1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000" b="1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sz="2000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Sema"/>
          <p:cNvPicPr>
            <a:picLocks noChangeAspect="1" noChangeArrowheads="1"/>
          </p:cNvPicPr>
          <p:nvPr/>
        </p:nvPicPr>
        <p:blipFill>
          <a:blip r:embed="rId2"/>
          <a:srcRect r="44080"/>
          <a:stretch>
            <a:fillRect/>
          </a:stretch>
        </p:blipFill>
        <p:spPr bwMode="auto">
          <a:xfrm>
            <a:off x="9671773" y="95536"/>
            <a:ext cx="2520227" cy="696034"/>
          </a:xfrm>
          <a:prstGeom prst="rect">
            <a:avLst/>
          </a:prstGeom>
          <a:noFill/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4582282" y="1304787"/>
            <a:ext cx="7609718" cy="5332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q"/>
              <a:tabLst/>
              <a:defRPr/>
            </a:pPr>
            <a:r>
              <a:rPr kumimoji="0" lang="pt-BR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ENTIDADES FEDERAIS</a:t>
            </a:r>
            <a:endParaRPr kumimoji="0" lang="pt-B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-IBAMA;</a:t>
            </a:r>
          </a:p>
          <a:p>
            <a:pPr marL="342900" marR="0" lvl="0" indent="-342900" algn="l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SPU;</a:t>
            </a:r>
          </a:p>
          <a:p>
            <a:pPr marL="342900" marR="0" lvl="0" indent="-342900" algn="l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MPF;</a:t>
            </a:r>
          </a:p>
          <a:p>
            <a:pPr marL="342900" marR="0" lvl="0" indent="-342900" algn="l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UFC;</a:t>
            </a:r>
          </a:p>
          <a:p>
            <a:pPr marL="342900" marR="0" lvl="0" indent="-342900" algn="l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IFCE;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" pitchFamily="2" charset="2"/>
              <a:buChar char="q"/>
            </a:pPr>
            <a:r>
              <a:rPr lang="pt-B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ENTIDADES MUNICIPAIS</a:t>
            </a:r>
            <a:endParaRPr lang="pt-BR" sz="1200" dirty="0" smtClean="0"/>
          </a:p>
          <a:p>
            <a:pPr marL="342900" marR="0" lvl="0" indent="-342900" algn="l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PREFEITURA MUNICIPAL DE FORTALEZA;</a:t>
            </a:r>
            <a:endParaRPr kumimoji="0" lang="pt-BR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SEUMA;</a:t>
            </a:r>
          </a:p>
          <a:p>
            <a:pPr marL="342900" marR="0" lvl="0" indent="-342900" algn="l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SEINF;</a:t>
            </a:r>
          </a:p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DEFESA CIVIL DO MUNICIPIO</a:t>
            </a:r>
            <a:r>
              <a:rPr kumimoji="0" lang="pt-BR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FORTALEZA</a:t>
            </a:r>
            <a:r>
              <a:rPr kumimoji="0" lang="pt-BR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</a:p>
          <a:p>
            <a:pPr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ü"/>
            </a:pP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-PREFEITURA MUNICIPAL DE PACATUBA (SECRETARIA MUNICIPAL DE MEIO AMBIENTE E DEFESA CIVIL);</a:t>
            </a:r>
          </a:p>
          <a:p>
            <a:pPr>
              <a:lnSpc>
                <a:spcPct val="150000"/>
              </a:lnSpc>
              <a:buClr>
                <a:srgbClr val="65BE28"/>
              </a:buClr>
              <a:buFont typeface="Wingdings" pitchFamily="2" charset="2"/>
              <a:buChar char="ü"/>
            </a:pP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-PREFEITURA MUNICIPAL DE MARACANAÚ (SECRETARIA MUNICIPAL DE MEIO AMBIENTE E DEFESA CIVIL);</a:t>
            </a:r>
          </a:p>
          <a:p>
            <a:pPr>
              <a:lnSpc>
                <a:spcPct val="150000"/>
              </a:lnSpc>
              <a:buClr>
                <a:srgbClr val="65BE28"/>
              </a:buClr>
              <a:buFont typeface="Wingdings" pitchFamily="2" charset="2"/>
              <a:buChar char="ü"/>
            </a:pP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-PREFEITURA MUNICIPAL DE ITAITINGA (SECRETARIA MUNICIPAL DE MEIO AMBIENTE E DEFESA CIVIL);</a:t>
            </a:r>
          </a:p>
          <a:p>
            <a:pPr>
              <a:lnSpc>
                <a:spcPct val="150000"/>
              </a:lnSpc>
              <a:buClr>
                <a:srgbClr val="65BE28"/>
              </a:buClr>
              <a:buFont typeface="Wingdings" pitchFamily="2" charset="2"/>
              <a:buChar char="ü"/>
            </a:pP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-PREFEITURA MUNICIPAL DE AQUIRAZ(SECRETARIA MUNICIPAL DE MEIO AMBIENTE E DEFESA CIVIL);</a:t>
            </a:r>
          </a:p>
          <a:p>
            <a:pPr>
              <a:lnSpc>
                <a:spcPct val="150000"/>
              </a:lnSpc>
              <a:buClr>
                <a:srgbClr val="65BE28"/>
              </a:buClr>
              <a:buFont typeface="Wingdings" pitchFamily="2" charset="2"/>
              <a:buChar char="ü"/>
            </a:pPr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-PREFEITURA MUNICIPAL DE EUSÉBIO (SECRETARIA MUNICIPAL DE MEIO AMBIENTE E DEFESA CIVIL);</a:t>
            </a:r>
          </a:p>
          <a:p>
            <a:pPr>
              <a:buClr>
                <a:srgbClr val="65BE28"/>
              </a:buClr>
              <a:buFont typeface="Wingdings" pitchFamily="2" charset="2"/>
              <a:buChar char="ü"/>
            </a:pPr>
            <a:endParaRPr lang="pt-BR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+mj-lt"/>
              <a:buAutoNum type="arabicPeriod"/>
              <a:tabLst/>
              <a:defRPr/>
            </a:pPr>
            <a:endParaRPr kumimoji="0" lang="pt-B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6300" y="343788"/>
            <a:ext cx="51892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Pacto pelo Cocó</a:t>
            </a:r>
          </a:p>
          <a:p>
            <a:r>
              <a:rPr lang="pt-BR" sz="1600" b="1" dirty="0" smtClean="0">
                <a:solidFill>
                  <a:srgbClr val="65BE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t-BR" sz="1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- Proposta de participação das seguintes entidades: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ema"/>
          <p:cNvPicPr>
            <a:picLocks noChangeAspect="1" noChangeArrowheads="1"/>
          </p:cNvPicPr>
          <p:nvPr/>
        </p:nvPicPr>
        <p:blipFill>
          <a:blip r:embed="rId2"/>
          <a:srcRect r="44080"/>
          <a:stretch>
            <a:fillRect/>
          </a:stretch>
        </p:blipFill>
        <p:spPr bwMode="auto">
          <a:xfrm>
            <a:off x="9671773" y="95536"/>
            <a:ext cx="2520227" cy="696034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568192" y="3473766"/>
            <a:ext cx="4982308" cy="71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37850"/>
          <a:lstStyle/>
          <a:p>
            <a:pPr eaLnBrk="1" hangingPunct="1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OBRIGADO!</a:t>
            </a:r>
          </a:p>
          <a:p>
            <a:pPr eaLnBrk="1" hangingPunct="1">
              <a:lnSpc>
                <a:spcPct val="150000"/>
              </a:lnSpc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pt-BR" sz="1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utiger 45 Light" pitchFamily="34" charset="0"/>
            </a:endParaRPr>
          </a:p>
          <a:p>
            <a:pPr eaLnBrk="1" hangingPunct="1"/>
            <a:r>
              <a:rPr lang="pt-BR" sz="14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45 Light" pitchFamily="34" charset="0"/>
              </a:rPr>
              <a:t>	</a:t>
            </a:r>
            <a:r>
              <a:rPr lang="pt-BR" sz="1400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45 Light" pitchFamily="34" charset="0"/>
              </a:rPr>
              <a:t>		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PGothic" pitchFamily="34" charset="-128"/>
              <a:cs typeface="+mj-cs"/>
            </a:endParaRPr>
          </a:p>
        </p:txBody>
      </p:sp>
      <p:pic>
        <p:nvPicPr>
          <p:cNvPr id="5" name="Picture 2" descr="Sema"/>
          <p:cNvPicPr>
            <a:picLocks noChangeAspect="1" noChangeArrowheads="1"/>
          </p:cNvPicPr>
          <p:nvPr/>
        </p:nvPicPr>
        <p:blipFill>
          <a:blip r:embed="rId2"/>
          <a:srcRect r="47439"/>
          <a:stretch>
            <a:fillRect/>
          </a:stretch>
        </p:blipFill>
        <p:spPr bwMode="auto">
          <a:xfrm>
            <a:off x="3139440" y="1330608"/>
            <a:ext cx="4907280" cy="1441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8026" y="241106"/>
            <a:ext cx="8596668" cy="850711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 ESTADUAL DO COCÓ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9221" y="1191576"/>
            <a:ext cx="10213579" cy="533205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CRITÉRIOS PARA PROPOSTA DE POLIGONAL  E DE CATEGORIA DE UC: </a:t>
            </a:r>
            <a:endParaRPr lang="pt-BR" sz="2000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pt-BR" sz="1900" b="1" dirty="0" smtClean="0">
                <a:solidFill>
                  <a:schemeClr val="tx1"/>
                </a:solidFill>
              </a:rPr>
              <a:t>Ambientais e Legais</a:t>
            </a:r>
          </a:p>
          <a:p>
            <a:pPr marL="457200" lvl="1" indent="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400" b="1" dirty="0" smtClean="0">
                <a:solidFill>
                  <a:schemeClr val="tx1"/>
                </a:solidFill>
              </a:rPr>
              <a:t> APP: margens do rio, manguezal, dunas  fixas;</a:t>
            </a:r>
          </a:p>
          <a:p>
            <a:pPr marL="457200" lvl="1" indent="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1300" b="1" dirty="0" smtClean="0">
              <a:solidFill>
                <a:schemeClr val="tx1"/>
              </a:solidFill>
            </a:endParaRPr>
          </a:p>
          <a:p>
            <a:pPr marL="457200" lvl="1" indent="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1300" b="1" dirty="0" smtClean="0">
              <a:solidFill>
                <a:schemeClr val="tx1"/>
              </a:solidFill>
            </a:endParaRPr>
          </a:p>
          <a:p>
            <a:pPr marL="457200" lvl="1" indent="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1300" b="1" dirty="0" smtClean="0">
              <a:solidFill>
                <a:schemeClr val="tx1"/>
              </a:solidFill>
            </a:endParaRPr>
          </a:p>
          <a:p>
            <a:pPr marL="457200" lvl="1" indent="0">
              <a:spcAft>
                <a:spcPts val="600"/>
              </a:spcAft>
              <a:buFont typeface="Wingdings" panose="05000000000000000000" pitchFamily="2" charset="2"/>
              <a:buChar char="ü"/>
            </a:pPr>
            <a:endParaRPr lang="pt-BR" sz="1300" b="1" dirty="0" smtClean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400" b="1" dirty="0" smtClean="0">
                <a:solidFill>
                  <a:schemeClr val="tx1"/>
                </a:solidFill>
              </a:rPr>
              <a:t> Zona de Preservação Ambiental (ZPA) – Plano Diretor Fortaleza  Lei Complementar 62/2009 (PDPFor); </a:t>
            </a:r>
          </a:p>
          <a:p>
            <a:pPr marL="457200" lvl="1" indent="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400" b="1" dirty="0" smtClean="0">
                <a:solidFill>
                  <a:schemeClr val="tx1"/>
                </a:solidFill>
              </a:rPr>
              <a:t> Terrenos de Marinha e seus acrescidos;</a:t>
            </a:r>
          </a:p>
          <a:p>
            <a:pPr marL="457200" lvl="1" indent="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t-BR" sz="1400" b="1" dirty="0" smtClean="0">
                <a:solidFill>
                  <a:schemeClr val="tx1"/>
                </a:solidFill>
              </a:rPr>
              <a:t>Unidades de Conservação existentes.</a:t>
            </a:r>
          </a:p>
          <a:p>
            <a:pPr marL="457200" lvl="1" indent="-457200">
              <a:buFont typeface="Wingdings" pitchFamily="2" charset="2"/>
              <a:buChar char="ü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lvl="1" indent="-457200">
              <a:buFont typeface="Wingdings" pitchFamily="2" charset="2"/>
              <a:buChar char="ü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pt-BR" sz="19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sz="1900" dirty="0" smtClean="0">
              <a:solidFill>
                <a:schemeClr val="tx1"/>
              </a:solidFill>
            </a:endParaRPr>
          </a:p>
          <a:p>
            <a:pPr marL="457200" indent="-457200">
              <a:buSzPct val="100000"/>
              <a:buFont typeface="Wingdings" pitchFamily="2" charset="2"/>
              <a:buChar char="q"/>
            </a:pPr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 startAt="2"/>
            </a:pPr>
            <a:endParaRPr lang="pt-BR" sz="72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sz="56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Sema"/>
          <p:cNvPicPr>
            <a:picLocks noChangeAspect="1" noChangeArrowheads="1"/>
          </p:cNvPicPr>
          <p:nvPr/>
        </p:nvPicPr>
        <p:blipFill>
          <a:blip r:embed="rId2"/>
          <a:srcRect r="44080"/>
          <a:stretch>
            <a:fillRect/>
          </a:stretch>
        </p:blipFill>
        <p:spPr bwMode="auto">
          <a:xfrm>
            <a:off x="9671773" y="95536"/>
            <a:ext cx="2520227" cy="696034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1188720" y="2573381"/>
            <a:ext cx="9958752" cy="95410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just">
              <a:buFont typeface="Wingdings" pitchFamily="2" charset="2"/>
              <a:buChar char="v"/>
            </a:pPr>
            <a:r>
              <a:rPr lang="pt-BR" sz="1400" dirty="0" smtClean="0">
                <a:solidFill>
                  <a:schemeClr val="bg2">
                    <a:lumMod val="25000"/>
                  </a:schemeClr>
                </a:solidFill>
              </a:rPr>
              <a:t> Área de Preservação Permanente - APP: área protegida, coberta ou não por vegetação nativa, com a função ambiental </a:t>
            </a:r>
          </a:p>
          <a:p>
            <a:pPr marL="0" lvl="1" algn="just"/>
            <a:r>
              <a:rPr lang="pt-BR" sz="1400" dirty="0" smtClean="0">
                <a:solidFill>
                  <a:schemeClr val="bg2">
                    <a:lumMod val="25000"/>
                  </a:schemeClr>
                </a:solidFill>
              </a:rPr>
              <a:t>    de preservar os recursos hídricos, a paisagem, a estabilidade geológica e a biodiversidade, facilitar o fluxo gênico de </a:t>
            </a:r>
          </a:p>
          <a:p>
            <a:pPr marL="0" lvl="1" algn="just"/>
            <a:r>
              <a:rPr lang="pt-BR" sz="1400" dirty="0" smtClean="0">
                <a:solidFill>
                  <a:schemeClr val="bg2">
                    <a:lumMod val="25000"/>
                  </a:schemeClr>
                </a:solidFill>
              </a:rPr>
              <a:t>    fauna e flora, proteger o solo e assegurar o bem-estar das populações humanas (Lei  12.651/2012  - Art. 3°, Inciso II)</a:t>
            </a:r>
          </a:p>
          <a:p>
            <a:pPr marL="0" lvl="1" algn="just"/>
            <a:endParaRPr lang="pt-BR" sz="14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8026" y="241106"/>
            <a:ext cx="8596668" cy="850711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 ESTADUAL DO COCÓ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9221" y="1191576"/>
            <a:ext cx="10213579" cy="533205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Cont.: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pt-BR" sz="1900" b="1" dirty="0" smtClean="0">
                <a:solidFill>
                  <a:schemeClr val="tx1"/>
                </a:solidFill>
              </a:rPr>
              <a:t>Sociais</a:t>
            </a:r>
          </a:p>
          <a:p>
            <a:pPr marL="457200" lvl="1" indent="-457200">
              <a:buFont typeface="Wingdings" pitchFamily="2" charset="2"/>
              <a:buChar char="ü"/>
            </a:pPr>
            <a:r>
              <a:rPr lang="pt-BR" sz="1300" b="1" dirty="0" smtClean="0">
                <a:solidFill>
                  <a:schemeClr val="tx1"/>
                </a:solidFill>
              </a:rPr>
              <a:t>Uso e Ocupação das áreas.</a:t>
            </a:r>
          </a:p>
          <a:p>
            <a:pPr marL="457200" lvl="1" indent="-457200">
              <a:buFont typeface="Wingdings" pitchFamily="2" charset="2"/>
              <a:buChar char="ü"/>
            </a:pPr>
            <a:endParaRPr lang="pt-BR" sz="13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pt-BR" sz="1900" b="1" dirty="0" smtClean="0">
                <a:solidFill>
                  <a:schemeClr val="tx1"/>
                </a:solidFill>
              </a:rPr>
              <a:t>Políticos</a:t>
            </a:r>
          </a:p>
          <a:p>
            <a:pPr marL="457200" lvl="1" indent="-457200">
              <a:buFont typeface="Wingdings" pitchFamily="2" charset="2"/>
              <a:buChar char="ü"/>
            </a:pPr>
            <a:r>
              <a:rPr lang="pt-BR" sz="1300" b="1" dirty="0" smtClean="0">
                <a:solidFill>
                  <a:schemeClr val="tx1"/>
                </a:solidFill>
              </a:rPr>
              <a:t>Visão da sociedade em relação à implantação do Parque .</a:t>
            </a:r>
          </a:p>
          <a:p>
            <a:pPr marL="457200" lvl="1" indent="-457200">
              <a:buFont typeface="Wingdings" pitchFamily="2" charset="2"/>
              <a:buChar char="ü"/>
            </a:pPr>
            <a:endParaRPr lang="pt-BR" sz="1300" b="1" dirty="0" smtClean="0">
              <a:solidFill>
                <a:schemeClr val="tx1"/>
              </a:solidFill>
            </a:endParaRPr>
          </a:p>
          <a:p>
            <a:pPr marL="457200" lvl="1" indent="-457200">
              <a:buFont typeface="Wingdings" pitchFamily="2" charset="2"/>
              <a:buChar char="Ø"/>
            </a:pPr>
            <a:r>
              <a:rPr lang="pt-BR" sz="1900" b="1" dirty="0" smtClean="0">
                <a:solidFill>
                  <a:schemeClr val="tx1"/>
                </a:solidFill>
              </a:rPr>
              <a:t>Financeiros</a:t>
            </a:r>
          </a:p>
          <a:p>
            <a:pPr marL="457200" lvl="1" indent="-457200">
              <a:buFont typeface="Wingdings" pitchFamily="2" charset="2"/>
              <a:buChar char="ü"/>
            </a:pPr>
            <a:r>
              <a:rPr lang="pt-BR" sz="1300" b="1" dirty="0" smtClean="0">
                <a:solidFill>
                  <a:schemeClr val="tx1"/>
                </a:solidFill>
              </a:rPr>
              <a:t>Avaliação prévia dos terrenos e edificações;</a:t>
            </a:r>
          </a:p>
          <a:p>
            <a:pPr marL="457200" lvl="1" indent="-457200">
              <a:buFont typeface="Wingdings" pitchFamily="2" charset="2"/>
              <a:buChar char="ü"/>
            </a:pPr>
            <a:r>
              <a:rPr lang="pt-BR" sz="1300" b="1" dirty="0" smtClean="0">
                <a:solidFill>
                  <a:schemeClr val="tx1"/>
                </a:solidFill>
              </a:rPr>
              <a:t>Capacidade financeira  para as desapropriações, indenizações  e criação da infrainstrutura necessária para implementação do Parque.</a:t>
            </a:r>
          </a:p>
          <a:p>
            <a:pPr marL="457200" lvl="1" indent="-457200">
              <a:buFont typeface="Wingdings" pitchFamily="2" charset="2"/>
              <a:buChar char="ü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lvl="1" indent="-457200">
              <a:buFont typeface="Wingdings" pitchFamily="2" charset="2"/>
              <a:buChar char="ü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pt-BR" sz="19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sz="1900" dirty="0" smtClean="0">
              <a:solidFill>
                <a:schemeClr val="tx1"/>
              </a:solidFill>
            </a:endParaRPr>
          </a:p>
          <a:p>
            <a:pPr marL="457200" indent="-457200">
              <a:buSzPct val="100000"/>
              <a:buFont typeface="Wingdings" pitchFamily="2" charset="2"/>
              <a:buChar char="q"/>
            </a:pPr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 startAt="2"/>
            </a:pPr>
            <a:endParaRPr lang="pt-BR" sz="72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sz="56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Sema"/>
          <p:cNvPicPr>
            <a:picLocks noChangeAspect="1" noChangeArrowheads="1"/>
          </p:cNvPicPr>
          <p:nvPr/>
        </p:nvPicPr>
        <p:blipFill>
          <a:blip r:embed="rId2"/>
          <a:srcRect r="44080"/>
          <a:stretch>
            <a:fillRect/>
          </a:stretch>
        </p:blipFill>
        <p:spPr bwMode="auto">
          <a:xfrm>
            <a:off x="9671773" y="95536"/>
            <a:ext cx="2520227" cy="696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8026" y="241106"/>
            <a:ext cx="8596668" cy="850711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 ESTADUAL DO COCÓ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9221" y="1191576"/>
            <a:ext cx="10213579" cy="533205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ESTUDOS TÉCNICOS:</a:t>
            </a:r>
          </a:p>
          <a:p>
            <a:pPr marL="457200" indent="-457200">
              <a:buFont typeface="Wingdings" pitchFamily="2" charset="2"/>
              <a:buChar char="Ø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pt-BR" sz="1900" b="1" dirty="0" smtClean="0">
                <a:solidFill>
                  <a:schemeClr val="tx1"/>
                </a:solidFill>
              </a:rPr>
              <a:t>Diagnóstico Socioambiental;</a:t>
            </a:r>
          </a:p>
          <a:p>
            <a:pPr marL="457200" indent="-457200">
              <a:buFont typeface="Wingdings" pitchFamily="2" charset="2"/>
              <a:buChar char="Ø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pt-BR" sz="1900" b="1" dirty="0" smtClean="0">
                <a:solidFill>
                  <a:schemeClr val="tx1"/>
                </a:solidFill>
              </a:rPr>
              <a:t>Levantamentos das ocupações existentes na área;</a:t>
            </a:r>
          </a:p>
          <a:p>
            <a:pPr marL="457200" indent="-457200">
              <a:buFont typeface="Wingdings" pitchFamily="2" charset="2"/>
              <a:buChar char="Ø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pt-BR" sz="1900" b="1" dirty="0" smtClean="0">
                <a:solidFill>
                  <a:schemeClr val="tx1"/>
                </a:solidFill>
              </a:rPr>
              <a:t>Georreferenciamento das áreas em estudo;</a:t>
            </a:r>
          </a:p>
          <a:p>
            <a:pPr marL="457200" indent="-457200">
              <a:buFont typeface="Wingdings" pitchFamily="2" charset="2"/>
              <a:buChar char="Ø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pt-BR" sz="1900" b="1" dirty="0" smtClean="0">
                <a:solidFill>
                  <a:schemeClr val="tx1"/>
                </a:solidFill>
              </a:rPr>
              <a:t>Análise da Legislação Pertinente.</a:t>
            </a:r>
          </a:p>
          <a:p>
            <a:pPr marL="457200" indent="-457200">
              <a:buFont typeface="Wingdings" pitchFamily="2" charset="2"/>
              <a:buChar char="Ø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lvl="1" indent="-457200">
              <a:buNone/>
            </a:pPr>
            <a:endParaRPr lang="pt-BR" sz="1900" b="1" dirty="0" smtClean="0">
              <a:solidFill>
                <a:schemeClr val="tx1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endParaRPr lang="pt-BR" sz="19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sz="1900" dirty="0" smtClean="0">
              <a:solidFill>
                <a:schemeClr val="tx1"/>
              </a:solidFill>
            </a:endParaRPr>
          </a:p>
          <a:p>
            <a:pPr marL="457200" indent="-457200">
              <a:buSzPct val="100000"/>
              <a:buFont typeface="Wingdings" pitchFamily="2" charset="2"/>
              <a:buChar char="q"/>
            </a:pPr>
            <a:endParaRPr lang="pt-B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 startAt="2"/>
            </a:pPr>
            <a:endParaRPr lang="pt-BR" sz="72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sz="5600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Sema"/>
          <p:cNvPicPr>
            <a:picLocks noChangeAspect="1" noChangeArrowheads="1"/>
          </p:cNvPicPr>
          <p:nvPr/>
        </p:nvPicPr>
        <p:blipFill>
          <a:blip r:embed="rId2"/>
          <a:srcRect r="44080"/>
          <a:stretch>
            <a:fillRect/>
          </a:stretch>
        </p:blipFill>
        <p:spPr bwMode="auto">
          <a:xfrm>
            <a:off x="9671773" y="95536"/>
            <a:ext cx="2520227" cy="696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Mapa 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36" y="532800"/>
            <a:ext cx="6387743" cy="632520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433140" y="64168"/>
            <a:ext cx="6197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itchFamily="18" charset="0"/>
              </a:rPr>
              <a:t> Proposta de Poligonal e Categoria das </a:t>
            </a:r>
            <a:r>
              <a:rPr lang="pt-BR" sz="2200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Times New Roman" pitchFamily="18" charset="0"/>
              </a:rPr>
              <a:t>UCs</a:t>
            </a:r>
            <a:endParaRPr lang="pt-BR" sz="22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Times New Roman" pitchFamily="18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962932" y="4197513"/>
            <a:ext cx="228955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ARIE do Rio Cocó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1280160" y="1433613"/>
            <a:ext cx="283464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ARIE Estadual das Dunas </a:t>
            </a:r>
          </a:p>
          <a:p>
            <a:pPr algn="ctr"/>
            <a:r>
              <a:rPr lang="pt-BR" b="1" dirty="0" smtClean="0"/>
              <a:t>da Cidade 2000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023706" y="2740626"/>
            <a:ext cx="3052689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Parque Estadual do Cocó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598125" y="1638262"/>
            <a:ext cx="2077435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ARIE Estadual das </a:t>
            </a:r>
          </a:p>
          <a:p>
            <a:pPr algn="ctr"/>
            <a:r>
              <a:rPr lang="pt-BR" b="1" dirty="0" smtClean="0"/>
              <a:t>Dunas do  Cocó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223760" y="3650672"/>
            <a:ext cx="4585063" cy="116955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pt-BR" sz="1400" b="1" dirty="0" smtClean="0"/>
              <a:t> Áreas Protegidas por UC Estaduais: 1.366,82 ha</a:t>
            </a:r>
          </a:p>
          <a:p>
            <a:pPr>
              <a:buFont typeface="Wingdings" pitchFamily="2" charset="2"/>
              <a:buChar char="ü"/>
            </a:pPr>
            <a:endParaRPr lang="pt-BR" sz="1400" b="1" dirty="0" smtClean="0"/>
          </a:p>
          <a:p>
            <a:pPr marL="360000">
              <a:buFont typeface="Wingdings" pitchFamily="2" charset="2"/>
              <a:buChar char="ü"/>
            </a:pPr>
            <a:r>
              <a:rPr lang="pt-BR" sz="1400" dirty="0" smtClean="0"/>
              <a:t>Parque Estadual do Cocó: 1050,85 ha</a:t>
            </a:r>
          </a:p>
          <a:p>
            <a:pPr marL="360000"/>
            <a:endParaRPr lang="pt-BR" sz="1400" dirty="0" smtClean="0"/>
          </a:p>
          <a:p>
            <a:pPr marL="360000">
              <a:buFont typeface="Wingdings" pitchFamily="2" charset="2"/>
              <a:buChar char="ü"/>
            </a:pPr>
            <a:r>
              <a:rPr lang="pt-BR" sz="1400" dirty="0" err="1" smtClean="0"/>
              <a:t>ARIEs</a:t>
            </a:r>
            <a:r>
              <a:rPr lang="pt-BR" sz="1400" dirty="0" smtClean="0"/>
              <a:t>: 315,97 ha  </a:t>
            </a:r>
          </a:p>
        </p:txBody>
      </p:sp>
      <p:pic>
        <p:nvPicPr>
          <p:cNvPr id="18" name="Imagem 17" descr="Legenda 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755" y="600879"/>
            <a:ext cx="5093583" cy="19726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 descr="Mapa 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273" y="844954"/>
            <a:ext cx="8110800" cy="5632642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822314" y="2034294"/>
            <a:ext cx="167405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-Cidade 2000</a:t>
            </a:r>
          </a:p>
          <a:p>
            <a:r>
              <a:rPr lang="pt-BR" sz="1400" b="1" dirty="0" smtClean="0"/>
              <a:t>-107 imóveis</a:t>
            </a:r>
            <a:endParaRPr lang="pt-BR" sz="14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078480" y="3387970"/>
            <a:ext cx="167405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-Dendê</a:t>
            </a:r>
          </a:p>
          <a:p>
            <a:r>
              <a:rPr lang="pt-BR" sz="1400" b="1" dirty="0" smtClean="0"/>
              <a:t>-187 imóveis</a:t>
            </a:r>
            <a:endParaRPr lang="pt-BR" sz="14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239144" y="4422182"/>
            <a:ext cx="167405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-Tancredo Neves</a:t>
            </a:r>
          </a:p>
          <a:p>
            <a:r>
              <a:rPr lang="pt-BR" sz="1400" b="1" dirty="0" smtClean="0"/>
              <a:t>-18 imóveis</a:t>
            </a:r>
            <a:endParaRPr lang="pt-BR" sz="1400" b="1" dirty="0"/>
          </a:p>
        </p:txBody>
      </p:sp>
      <p:sp>
        <p:nvSpPr>
          <p:cNvPr id="9" name="Seta para a direita 8"/>
          <p:cNvSpPr/>
          <p:nvPr/>
        </p:nvSpPr>
        <p:spPr bwMode="auto">
          <a:xfrm rot="3045793">
            <a:off x="1874099" y="4002753"/>
            <a:ext cx="257363" cy="244554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18288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pt-BR" sz="800" smtClean="0">
              <a:latin typeface="Arial" charset="0"/>
              <a:cs typeface="Arial" charset="0"/>
            </a:endParaRPr>
          </a:p>
        </p:txBody>
      </p:sp>
      <p:sp>
        <p:nvSpPr>
          <p:cNvPr id="10" name="Seta para a direita 9"/>
          <p:cNvSpPr/>
          <p:nvPr/>
        </p:nvSpPr>
        <p:spPr bwMode="auto">
          <a:xfrm rot="3045793">
            <a:off x="4495820" y="2770464"/>
            <a:ext cx="257363" cy="244554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18288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pt-BR" sz="800" smtClean="0">
              <a:latin typeface="Arial" charset="0"/>
              <a:cs typeface="Arial" charset="0"/>
            </a:endParaRPr>
          </a:p>
        </p:txBody>
      </p:sp>
      <p:sp>
        <p:nvSpPr>
          <p:cNvPr id="11" name="Seta para a direita 10"/>
          <p:cNvSpPr/>
          <p:nvPr/>
        </p:nvSpPr>
        <p:spPr bwMode="auto">
          <a:xfrm rot="3045793">
            <a:off x="4769848" y="3545412"/>
            <a:ext cx="257363" cy="244554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18288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pt-BR" sz="800" smtClean="0">
              <a:latin typeface="Arial" charset="0"/>
              <a:cs typeface="Arial" charset="0"/>
            </a:endParaRPr>
          </a:p>
        </p:txBody>
      </p:sp>
      <p:sp>
        <p:nvSpPr>
          <p:cNvPr id="12" name="Seta para a direita 11"/>
          <p:cNvSpPr/>
          <p:nvPr/>
        </p:nvSpPr>
        <p:spPr bwMode="auto">
          <a:xfrm rot="3045793">
            <a:off x="5802666" y="3165400"/>
            <a:ext cx="257363" cy="244554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18288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pt-BR" sz="800" smtClean="0">
              <a:latin typeface="Arial" charset="0"/>
              <a:cs typeface="Arial" charset="0"/>
            </a:endParaRPr>
          </a:p>
        </p:txBody>
      </p:sp>
      <p:sp>
        <p:nvSpPr>
          <p:cNvPr id="13" name="Seta para a direita 12"/>
          <p:cNvSpPr/>
          <p:nvPr/>
        </p:nvSpPr>
        <p:spPr bwMode="auto">
          <a:xfrm rot="3045793">
            <a:off x="6651149" y="3510652"/>
            <a:ext cx="257363" cy="244554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18288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pt-BR" sz="800" smtClean="0">
              <a:latin typeface="Arial" charset="0"/>
              <a:cs typeface="Arial" charset="0"/>
            </a:endParaRPr>
          </a:p>
        </p:txBody>
      </p:sp>
      <p:sp>
        <p:nvSpPr>
          <p:cNvPr id="14" name="Seta para a direita 13"/>
          <p:cNvSpPr/>
          <p:nvPr/>
        </p:nvSpPr>
        <p:spPr bwMode="auto">
          <a:xfrm rot="3045793">
            <a:off x="7425734" y="4793631"/>
            <a:ext cx="257363" cy="244554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18288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pt-BR" sz="800" smtClean="0">
              <a:latin typeface="Arial" charset="0"/>
              <a:cs typeface="Arial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012627" y="3023813"/>
            <a:ext cx="167405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 -Caça e Pesca</a:t>
            </a:r>
          </a:p>
          <a:p>
            <a:r>
              <a:rPr lang="pt-BR" sz="1400" b="1" dirty="0" smtClean="0"/>
              <a:t>-40 imóveis</a:t>
            </a:r>
            <a:endParaRPr lang="pt-BR" sz="14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699851" y="2412460"/>
            <a:ext cx="167405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pt-BR" sz="1400" b="1" dirty="0" smtClean="0"/>
              <a:t>Pesque e Pague</a:t>
            </a:r>
          </a:p>
          <a:p>
            <a:r>
              <a:rPr lang="pt-BR" sz="1400" b="1" dirty="0" smtClean="0"/>
              <a:t>-13 imóveis</a:t>
            </a:r>
            <a:endParaRPr lang="pt-BR" sz="14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6879371" y="4209891"/>
            <a:ext cx="167405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-Foz e Sabiaguaba</a:t>
            </a:r>
          </a:p>
          <a:p>
            <a:r>
              <a:rPr lang="pt-BR" sz="1400" b="1" dirty="0" smtClean="0"/>
              <a:t>-150 imóveis</a:t>
            </a:r>
            <a:endParaRPr lang="pt-BR" sz="1400" b="1" dirty="0"/>
          </a:p>
        </p:txBody>
      </p:sp>
      <p:sp>
        <p:nvSpPr>
          <p:cNvPr id="19" name="Seta para a direita 18"/>
          <p:cNvSpPr/>
          <p:nvPr/>
        </p:nvSpPr>
        <p:spPr bwMode="auto">
          <a:xfrm rot="3045793">
            <a:off x="7790040" y="3817410"/>
            <a:ext cx="257363" cy="244554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18288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pt-BR" sz="800" smtClean="0">
              <a:latin typeface="Arial" charset="0"/>
              <a:cs typeface="Arial" charset="0"/>
            </a:endParaRPr>
          </a:p>
        </p:txBody>
      </p:sp>
      <p:sp>
        <p:nvSpPr>
          <p:cNvPr id="20" name="Seta para a direita 19"/>
          <p:cNvSpPr/>
          <p:nvPr/>
        </p:nvSpPr>
        <p:spPr bwMode="auto">
          <a:xfrm rot="3045793">
            <a:off x="6027303" y="4821026"/>
            <a:ext cx="257363" cy="244554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18288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pt-BR" sz="800" smtClean="0">
              <a:latin typeface="Arial" charset="0"/>
              <a:cs typeface="Arial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4224463" y="4752268"/>
            <a:ext cx="167405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-Zé do Mangue</a:t>
            </a:r>
          </a:p>
          <a:p>
            <a:r>
              <a:rPr lang="pt-BR" sz="1400" b="1" dirty="0" smtClean="0"/>
              <a:t>-40 imóveis</a:t>
            </a:r>
            <a:endParaRPr lang="pt-BR" sz="14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052273" y="5715878"/>
            <a:ext cx="3395003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Total de imóveis identificados: 666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721899" y="128336"/>
            <a:ext cx="7649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Imóveis Identificados no Parque Estadual do Cocó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915943" y="2394476"/>
            <a:ext cx="1674055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-Cordeiro</a:t>
            </a:r>
          </a:p>
          <a:p>
            <a:r>
              <a:rPr lang="pt-BR" sz="1400" b="1" dirty="0" smtClean="0"/>
              <a:t>-111 imóveis</a:t>
            </a:r>
            <a:endParaRPr lang="pt-BR" sz="1400" b="1" dirty="0"/>
          </a:p>
        </p:txBody>
      </p:sp>
      <p:sp>
        <p:nvSpPr>
          <p:cNvPr id="25" name="Seta para a direita 24"/>
          <p:cNvSpPr/>
          <p:nvPr/>
        </p:nvSpPr>
        <p:spPr bwMode="auto">
          <a:xfrm rot="3045793">
            <a:off x="1540363" y="2986113"/>
            <a:ext cx="257363" cy="244554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18288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pt-BR" sz="800" smtClean="0">
              <a:latin typeface="Arial" charset="0"/>
              <a:cs typeface="Arial" charset="0"/>
            </a:endParaRPr>
          </a:p>
        </p:txBody>
      </p:sp>
      <p:pic>
        <p:nvPicPr>
          <p:cNvPr id="30" name="Imagem 29" descr="Legenda 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494" y="871249"/>
            <a:ext cx="3176317" cy="16649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/>
          <p:cNvSpPr txBox="1"/>
          <p:nvPr/>
        </p:nvSpPr>
        <p:spPr>
          <a:xfrm>
            <a:off x="128336" y="224589"/>
            <a:ext cx="42153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Cerca </a:t>
            </a:r>
            <a:r>
              <a:rPr lang="pt-BR" sz="2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</a:t>
            </a: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Painéis tipo Nylofor</a:t>
            </a:r>
            <a:endParaRPr lang="pt-BR" sz="24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Imagem 5" descr="Mapa 04_cerc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67" y="856530"/>
            <a:ext cx="8226000" cy="5565942"/>
          </a:xfrm>
          <a:prstGeom prst="rect">
            <a:avLst/>
          </a:prstGeom>
        </p:spPr>
      </p:pic>
      <p:pic>
        <p:nvPicPr>
          <p:cNvPr id="7" name="Imagem 6" descr="Legenda 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752" y="856527"/>
            <a:ext cx="3526259" cy="9491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Mapa 06_Mosaic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56" y="615952"/>
            <a:ext cx="6328800" cy="6242048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7038041" y="667557"/>
          <a:ext cx="4881490" cy="3468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7285"/>
                <a:gridCol w="1344205"/>
              </a:tblGrid>
              <a:tr h="416526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PROPOSTA</a:t>
                      </a:r>
                      <a:r>
                        <a:rPr lang="pt-BR" baseline="0" dirty="0" smtClean="0"/>
                        <a:t> DE MOSAICO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</a:tr>
              <a:tr h="359952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 smtClean="0"/>
                        <a:t>Parque</a:t>
                      </a:r>
                      <a:r>
                        <a:rPr lang="pt-BR" sz="1400" b="1" baseline="0" dirty="0" smtClean="0"/>
                        <a:t> Estadual do Cocó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1.050,85 ha</a:t>
                      </a:r>
                      <a:endParaRPr lang="pt-BR" sz="1400" b="1" dirty="0"/>
                    </a:p>
                  </a:txBody>
                  <a:tcPr/>
                </a:tc>
              </a:tr>
              <a:tr h="34710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ARIE Estadual</a:t>
                      </a:r>
                      <a:r>
                        <a:rPr lang="pt-BR" sz="1400" b="1" baseline="0" dirty="0" smtClean="0"/>
                        <a:t> das Dunas do </a:t>
                      </a:r>
                      <a:r>
                        <a:rPr lang="pt-BR" sz="1400" b="1" dirty="0" smtClean="0"/>
                        <a:t>Cocó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146,40 ha</a:t>
                      </a:r>
                    </a:p>
                  </a:txBody>
                  <a:tcPr/>
                </a:tc>
              </a:tr>
              <a:tr h="34710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ARIE Estadual</a:t>
                      </a:r>
                      <a:r>
                        <a:rPr lang="pt-BR" sz="1400" b="1" baseline="0" dirty="0" smtClean="0"/>
                        <a:t> das Dunas da Cidade 2000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12,57 ha</a:t>
                      </a:r>
                    </a:p>
                  </a:txBody>
                  <a:tcPr/>
                </a:tc>
              </a:tr>
              <a:tr h="347105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 smtClean="0"/>
                        <a:t>ARIE do Rio Cocó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157,00ha</a:t>
                      </a:r>
                    </a:p>
                  </a:txBody>
                  <a:tcPr/>
                </a:tc>
              </a:tr>
              <a:tr h="34710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APA da Sabiaguaba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1.019,49ha</a:t>
                      </a:r>
                      <a:endParaRPr lang="pt-BR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71422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 smtClean="0"/>
                        <a:t>Parque Natural Municipal</a:t>
                      </a:r>
                      <a:r>
                        <a:rPr lang="pt-BR" sz="1400" b="1" baseline="0" dirty="0" smtClean="0"/>
                        <a:t> de Sabiaguaba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467,61 ha</a:t>
                      </a:r>
                    </a:p>
                  </a:txBody>
                  <a:tcPr marL="9525" marR="9525" marT="9525" marB="0" anchor="b"/>
                </a:tc>
              </a:tr>
              <a:tr h="347105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 smtClean="0"/>
                        <a:t>Parque</a:t>
                      </a:r>
                      <a:r>
                        <a:rPr lang="pt-BR" sz="1400" b="1" baseline="0" dirty="0" smtClean="0"/>
                        <a:t> Linear Adahil Barreto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37,80 ha</a:t>
                      </a:r>
                      <a:endParaRPr lang="pt-BR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290072">
                <a:tc>
                  <a:txBody>
                    <a:bodyPr/>
                    <a:lstStyle/>
                    <a:p>
                      <a:pPr algn="l"/>
                      <a:r>
                        <a:rPr lang="pt-BR" sz="1400" b="1" dirty="0" smtClean="0"/>
                        <a:t>ARIE Municipal Dunas  do Cocó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15,72 ha</a:t>
                      </a:r>
                    </a:p>
                  </a:txBody>
                  <a:tcPr marL="9525" marR="9525" marT="9525" marB="0" anchor="b"/>
                </a:tc>
              </a:tr>
              <a:tr h="347105">
                <a:tc>
                  <a:txBody>
                    <a:bodyPr/>
                    <a:lstStyle/>
                    <a:p>
                      <a:pPr algn="r"/>
                      <a:r>
                        <a:rPr lang="pt-BR" sz="1400" b="1" dirty="0" smtClean="0"/>
                        <a:t>TOTAL:</a:t>
                      </a:r>
                      <a:endParaRPr lang="pt-BR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2.907,44ha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1290458" y="2500282"/>
            <a:ext cx="2379785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Parque Estadual do Cocó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042435" y="1496995"/>
            <a:ext cx="1645920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Parque Linear Adahil Barreto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313380" y="2294044"/>
            <a:ext cx="2029546" cy="52322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ARIE Estadual das Dunas do Cocó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367563" y="1438192"/>
            <a:ext cx="1819421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ARIE Dunas do Cocó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485540" y="3498168"/>
            <a:ext cx="2954216" cy="73866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APA  da Sabiaguaba e Parque Natural Municipal Dunas de Sabiaguaba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0635676" y="3833495"/>
            <a:ext cx="1323833" cy="32754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28336" y="112294"/>
            <a:ext cx="6652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Proposta para Mosaico de Unidades de Conservação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958651" y="4796106"/>
            <a:ext cx="1749825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ARIE do Rio Cocó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7048983" y="1088020"/>
            <a:ext cx="4896091" cy="3356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7050912" y="1437190"/>
            <a:ext cx="4896091" cy="3356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/>
          <p:cNvSpPr/>
          <p:nvPr/>
        </p:nvSpPr>
        <p:spPr>
          <a:xfrm>
            <a:off x="7052842" y="1797934"/>
            <a:ext cx="4896091" cy="3356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7054771" y="2147104"/>
            <a:ext cx="4896091" cy="3530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054772" y="2476982"/>
            <a:ext cx="4896091" cy="65397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7045127" y="3132882"/>
            <a:ext cx="4896091" cy="3356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3794449" y="1849368"/>
            <a:ext cx="2502180" cy="3150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ARIE Dunas da Cidade 2000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7056700" y="3480124"/>
            <a:ext cx="4896091" cy="3530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6" grpId="0" animBg="1"/>
      <p:bldP spid="17" grpId="0" animBg="1"/>
      <p:bldP spid="17" grpId="1" animBg="1"/>
      <p:bldP spid="19" grpId="0" animBg="1"/>
      <p:bldP spid="19" grpId="2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18" grpId="0" animBg="1"/>
      <p:bldP spid="25" grpId="0" animBg="1"/>
      <p:bldP spid="2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18026" y="241106"/>
            <a:ext cx="8596668" cy="850711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PARQUE ESTADUAL DO COCÓ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9221" y="1191576"/>
            <a:ext cx="10213579" cy="5332053"/>
          </a:xfrm>
        </p:spPr>
        <p:txBody>
          <a:bodyPr>
            <a:normAutofit fontScale="25000" lnSpcReduction="20000"/>
          </a:bodyPr>
          <a:lstStyle/>
          <a:p>
            <a:endParaRPr lang="pt-BR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endParaRPr lang="pt-BR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endParaRPr lang="pt-BR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pt-BR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 dos maiores Parques em áreas urbanas das Américas;</a:t>
            </a:r>
          </a:p>
          <a:p>
            <a:pPr>
              <a:buFont typeface="Wingdings" pitchFamily="2" charset="2"/>
              <a:buChar char="v"/>
            </a:pPr>
            <a:endParaRPr lang="pt-BR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pt-BR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Supera o Parque Ibirapuera em São Paulo (221,00 ha);</a:t>
            </a:r>
          </a:p>
          <a:p>
            <a:pPr>
              <a:buFont typeface="Wingdings" pitchFamily="2" charset="2"/>
              <a:buChar char="v"/>
            </a:pPr>
            <a:endParaRPr lang="pt-BR" sz="8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v"/>
            </a:pPr>
            <a:r>
              <a:rPr lang="pt-BR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Supera o Central Park em Nova York (341,00 ha).</a:t>
            </a:r>
          </a:p>
          <a:p>
            <a:pPr>
              <a:buNone/>
            </a:pPr>
            <a:endParaRPr lang="pt-BR" sz="7400" dirty="0" smtClean="0">
              <a:solidFill>
                <a:schemeClr val="tx1"/>
              </a:solidFill>
            </a:endParaRPr>
          </a:p>
          <a:p>
            <a:endParaRPr lang="pt-BR" sz="5100" dirty="0" smtClean="0">
              <a:solidFill>
                <a:schemeClr val="tx1"/>
              </a:solidFill>
            </a:endParaRPr>
          </a:p>
          <a:p>
            <a:endParaRPr lang="pt-BR" sz="5100" dirty="0" smtClean="0">
              <a:solidFill>
                <a:schemeClr val="tx1"/>
              </a:solidFill>
            </a:endParaRPr>
          </a:p>
          <a:p>
            <a:endParaRPr lang="pt-BR" sz="5100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pt-BR" sz="5100" dirty="0" smtClean="0">
              <a:solidFill>
                <a:schemeClr val="tx1"/>
              </a:solidFill>
            </a:endParaRPr>
          </a:p>
          <a:p>
            <a:endParaRPr lang="pt-BR" sz="9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None/>
            </a:pPr>
            <a:endParaRPr lang="pt-BR" sz="2800" dirty="0" smtClean="0">
              <a:solidFill>
                <a:schemeClr val="tx1"/>
              </a:solidFill>
            </a:endParaRPr>
          </a:p>
          <a:p>
            <a:endParaRPr lang="pt-BR" sz="19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r>
              <a:rPr lang="pt-BR" sz="2800" dirty="0" smtClean="0">
                <a:solidFill>
                  <a:schemeClr val="tx1"/>
                </a:solidFill>
              </a:rPr>
              <a:t>     </a:t>
            </a:r>
          </a:p>
          <a:p>
            <a:pPr marL="457200" indent="-457200">
              <a:buNone/>
            </a:pPr>
            <a:endParaRPr lang="pt-BR" sz="51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800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r>
              <a:rPr lang="pt-BR" sz="2800" dirty="0" smtClean="0">
                <a:solidFill>
                  <a:schemeClr val="tx1"/>
                </a:solidFill>
              </a:rPr>
              <a:t>	</a:t>
            </a:r>
          </a:p>
          <a:p>
            <a:pPr marL="457200" indent="-457200">
              <a:buNone/>
            </a:pPr>
            <a:endParaRPr lang="pt-BR" sz="2800" b="1" dirty="0" smtClean="0">
              <a:solidFill>
                <a:schemeClr val="tx1"/>
              </a:solidFill>
            </a:endParaRPr>
          </a:p>
          <a:p>
            <a:pPr marL="457200" indent="-457200">
              <a:buNone/>
            </a:pPr>
            <a:endParaRPr lang="pt-BR" sz="2800" b="1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Sema"/>
          <p:cNvPicPr>
            <a:picLocks noChangeAspect="1" noChangeArrowheads="1"/>
          </p:cNvPicPr>
          <p:nvPr/>
        </p:nvPicPr>
        <p:blipFill>
          <a:blip r:embed="rId3"/>
          <a:srcRect r="44080"/>
          <a:stretch>
            <a:fillRect/>
          </a:stretch>
        </p:blipFill>
        <p:spPr bwMode="auto">
          <a:xfrm>
            <a:off x="9671773" y="95536"/>
            <a:ext cx="2520227" cy="696034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d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2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13378</TotalTime>
  <Words>899</Words>
  <Application>Microsoft Office PowerPoint</Application>
  <PresentationFormat>Personalizar</PresentationFormat>
  <Paragraphs>299</Paragraphs>
  <Slides>14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5" baseType="lpstr">
      <vt:lpstr>Facetado</vt:lpstr>
      <vt:lpstr>Criação do Parque Estadual do Cocó </vt:lpstr>
      <vt:lpstr>PARQUE ESTADUAL DO COCÓ</vt:lpstr>
      <vt:lpstr>PARQUE ESTADUAL DO COCÓ</vt:lpstr>
      <vt:lpstr>PARQUE ESTADUAL DO COCÓ</vt:lpstr>
      <vt:lpstr>Slide 5</vt:lpstr>
      <vt:lpstr>Slide 6</vt:lpstr>
      <vt:lpstr>Slide 7</vt:lpstr>
      <vt:lpstr>Slide 8</vt:lpstr>
      <vt:lpstr>PARQUE ESTADUAL DO COCÓ</vt:lpstr>
      <vt:lpstr>PARQUE ESTADUAL DO COCÓ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Italo Semace</dc:creator>
  <cp:lastModifiedBy>semace</cp:lastModifiedBy>
  <cp:revision>1150</cp:revision>
  <dcterms:created xsi:type="dcterms:W3CDTF">2015-04-09T12:41:05Z</dcterms:created>
  <dcterms:modified xsi:type="dcterms:W3CDTF">2016-04-14T16:23:47Z</dcterms:modified>
</cp:coreProperties>
</file>